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  <p:sldMasterId id="2147483745" r:id="rId2"/>
  </p:sldMasterIdLst>
  <p:sldIdLst>
    <p:sldId id="256" r:id="rId3"/>
    <p:sldId id="257" r:id="rId4"/>
    <p:sldId id="273" r:id="rId5"/>
    <p:sldId id="274" r:id="rId6"/>
    <p:sldId id="280" r:id="rId7"/>
    <p:sldId id="279" r:id="rId8"/>
    <p:sldId id="278" r:id="rId9"/>
    <p:sldId id="275" r:id="rId10"/>
    <p:sldId id="261" r:id="rId11"/>
    <p:sldId id="260" r:id="rId12"/>
    <p:sldId id="263" r:id="rId13"/>
    <p:sldId id="277" r:id="rId14"/>
    <p:sldId id="265" r:id="rId15"/>
    <p:sldId id="272" r:id="rId16"/>
  </p:sldIdLst>
  <p:sldSz cx="12192000" cy="6858000"/>
  <p:notesSz cx="6858000" cy="9144000"/>
  <p:embeddedFontLst>
    <p:embeddedFont>
      <p:font typeface="Calibri Light" panose="020F0302020204030204" pitchFamily="34" charset="0"/>
      <p:regular r:id="rId17"/>
      <p:italic r:id="rId18"/>
    </p:embeddedFont>
    <p:embeddedFont>
      <p:font typeface="Wingdings 2" panose="05020102010507070707" pitchFamily="18" charset="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7">
          <p15:clr>
            <a:srgbClr val="A4A3A4"/>
          </p15:clr>
        </p15:guide>
        <p15:guide id="2" pos="210">
          <p15:clr>
            <a:srgbClr val="A4A3A4"/>
          </p15:clr>
        </p15:guide>
        <p15:guide id="3" pos="746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yungwook kim" initials="bk" lastIdx="1" clrIdx="0">
    <p:extLst>
      <p:ext uri="{19B8F6BF-5375-455C-9EA6-DF929625EA0E}">
        <p15:presenceInfo xmlns:p15="http://schemas.microsoft.com/office/powerpoint/2012/main" userId="fa19a94abff83a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2" autoAdjust="0"/>
    <p:restoredTop sz="94660"/>
  </p:normalViewPr>
  <p:slideViewPr>
    <p:cSldViewPr snapToGrid="0">
      <p:cViewPr varScale="1">
        <p:scale>
          <a:sx n="66" d="100"/>
          <a:sy n="66" d="100"/>
        </p:scale>
        <p:origin x="52" y="32"/>
      </p:cViewPr>
      <p:guideLst>
        <p:guide orient="horz" pos="957"/>
        <p:guide pos="210"/>
        <p:guide pos="746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0T22:15:08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0T22:15:08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4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2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97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70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6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61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06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52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95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8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98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79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44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1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1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2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3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0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6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그룹 2153"/>
          <p:cNvGrpSpPr/>
          <p:nvPr/>
        </p:nvGrpSpPr>
        <p:grpSpPr>
          <a:xfrm>
            <a:off x="5485079" y="1064159"/>
            <a:ext cx="1221841" cy="1383927"/>
            <a:chOff x="5812854" y="1709617"/>
            <a:chExt cx="1221841" cy="1383927"/>
          </a:xfrm>
        </p:grpSpPr>
        <p:sp>
          <p:nvSpPr>
            <p:cNvPr id="2153" name="타원 2152"/>
            <p:cNvSpPr/>
            <p:nvPr/>
          </p:nvSpPr>
          <p:spPr>
            <a:xfrm>
              <a:off x="5812854" y="1709617"/>
              <a:ext cx="1221841" cy="12218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152" name="그림 215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978645" y="1978559"/>
              <a:ext cx="890260" cy="111498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81529" y="3031130"/>
            <a:ext cx="56289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rPr>
              <a:t>과수원 수확로봇</a:t>
            </a:r>
            <a:endParaRPr lang="en-US" altLang="ko-KR" sz="3200" b="1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/>
              <a:ea typeface="나눔바른고딕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1529" y="3985237"/>
            <a:ext cx="562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rPr>
              <a:t>ROBOTICS</a:t>
            </a:r>
            <a:endParaRPr lang="en-US" altLang="ko-KR" sz="140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/>
              <a:ea typeface="나눔바른고딕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1529" y="4508457"/>
            <a:ext cx="5628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rPr>
              <a:t>2019. 05. 21.</a:t>
            </a:r>
            <a:endParaRPr lang="en-US" altLang="ko-KR" sz="1400" dirty="0">
              <a:solidFill>
                <a:schemeClr val="bg1"/>
              </a:solidFill>
              <a:latin typeface="나눔바른고딕 Light"/>
              <a:ea typeface="나눔바른고딕 Ligh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85314" y="287930"/>
            <a:ext cx="7221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코드구현 결과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3F9494B-889B-4591-8EC4-F5C2E566C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4" y="1186578"/>
            <a:ext cx="6902246" cy="46768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E62E49-C075-4782-A119-AB1B78E23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319" y="1412823"/>
            <a:ext cx="7803621" cy="403235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61948" y="1563654"/>
            <a:ext cx="1131216" cy="274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30834" y="3291712"/>
            <a:ext cx="841923" cy="2810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751868" y="1734532"/>
            <a:ext cx="3646148" cy="155718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308428" y="2073894"/>
            <a:ext cx="1743959" cy="10135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+mj-ea"/>
                <a:ea typeface="+mj-ea"/>
              </a:rPr>
              <a:t>Step 0</a:t>
            </a:r>
          </a:p>
          <a:p>
            <a:pPr algn="ctr"/>
            <a:r>
              <a:rPr lang="ko-KR" altLang="en-US" sz="2500" b="1" dirty="0">
                <a:solidFill>
                  <a:schemeClr val="tx1"/>
                </a:solidFill>
                <a:latin typeface="+mj-ea"/>
                <a:ea typeface="+mj-ea"/>
              </a:rPr>
              <a:t>결과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246149" y="277241"/>
            <a:ext cx="1911563" cy="1196513"/>
            <a:chOff x="7246149" y="277241"/>
            <a:chExt cx="1911563" cy="1196513"/>
          </a:xfrm>
        </p:grpSpPr>
        <p:sp>
          <p:nvSpPr>
            <p:cNvPr id="13" name="타원 12"/>
            <p:cNvSpPr/>
            <p:nvPr/>
          </p:nvSpPr>
          <p:spPr>
            <a:xfrm>
              <a:off x="7246149" y="277241"/>
              <a:ext cx="1898464" cy="11965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86918" y="514486"/>
              <a:ext cx="1870794" cy="82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latin typeface="+mj-ea"/>
                  <a:ea typeface="+mj-ea"/>
                </a:rPr>
                <a:t>Step 7000</a:t>
              </a:r>
              <a:r>
                <a:rPr lang="ko-KR" altLang="en-US" sz="2300" b="1" dirty="0">
                  <a:latin typeface="+mj-ea"/>
                  <a:ea typeface="+mj-ea"/>
                </a:rPr>
                <a:t>대 부터의 결과</a:t>
              </a:r>
            </a:p>
          </p:txBody>
        </p:sp>
      </p:grpSp>
      <p:sp>
        <p:nvSpPr>
          <p:cNvPr id="16" name="포인트가 16개인 별 15"/>
          <p:cNvSpPr/>
          <p:nvPr/>
        </p:nvSpPr>
        <p:spPr>
          <a:xfrm>
            <a:off x="5946703" y="2623666"/>
            <a:ext cx="4361706" cy="2574567"/>
          </a:xfrm>
          <a:prstGeom prst="star16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800" b="1" dirty="0">
                <a:solidFill>
                  <a:schemeClr val="tx1"/>
                </a:solidFill>
                <a:latin typeface="+mj-ea"/>
                <a:ea typeface="+mj-ea"/>
              </a:rPr>
              <a:t>최종 </a:t>
            </a:r>
            <a:r>
              <a:rPr lang="en-US" altLang="ko-KR" sz="3800" b="1" dirty="0">
                <a:solidFill>
                  <a:schemeClr val="tx1"/>
                </a:solidFill>
                <a:latin typeface="+mj-ea"/>
                <a:ea typeface="+mj-ea"/>
              </a:rPr>
              <a:t>Loss </a:t>
            </a:r>
            <a:r>
              <a:rPr lang="ko-KR" altLang="en-US" sz="3800" b="1" dirty="0">
                <a:solidFill>
                  <a:schemeClr val="tx1"/>
                </a:solidFill>
                <a:latin typeface="+mj-ea"/>
                <a:ea typeface="+mj-ea"/>
              </a:rPr>
              <a:t>값이 </a:t>
            </a:r>
            <a:r>
              <a:rPr lang="en-US" altLang="ko-KR" sz="3800" b="1" dirty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endParaRPr lang="ko-KR" altLang="en-US" sz="3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85314" y="458053"/>
            <a:ext cx="7221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결론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56380-A601-4459-86E0-22423D55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1" y="1184233"/>
            <a:ext cx="10898173" cy="50528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Loss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0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 은 인간도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불가능한 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아주 극단적인 결과로</a:t>
            </a: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학습이 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잘못되었음을 알 수 있다</a:t>
            </a:r>
            <a:endParaRPr lang="en-US" altLang="ko-KR" sz="3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현재 </a:t>
            </a: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‘ripen’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과 </a:t>
            </a: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‘unripen’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데이터가 극단적으로 치우쳐져 있는 상황이므로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추가적인 데이터 수집을 통한 보안이 필요함</a:t>
            </a:r>
            <a:endParaRPr lang="en-US" altLang="ko-KR" sz="3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그러나 </a:t>
            </a:r>
            <a:r>
              <a:rPr lang="en-US" altLang="ko-KR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ripen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과 </a:t>
            </a:r>
            <a:r>
              <a:rPr lang="en-US" altLang="ko-KR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unripen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의 구분이 확실한 데이터에 대해서는 학습이 잘 되었으므로</a:t>
            </a:r>
            <a:r>
              <a:rPr lang="en-US" altLang="ko-KR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더 많은 데이터를 수집하고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연산할 시간만 충분하다면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훨씬 더 발전할 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가능성이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있음</a:t>
            </a:r>
            <a:endParaRPr lang="en-US" altLang="ko-KR" sz="3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85314" y="458053"/>
            <a:ext cx="7221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한계점</a:t>
            </a:r>
            <a:endParaRPr lang="ko-KR" altLang="en-US" sz="3200" b="1" dirty="0">
              <a:ln w="9525"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/>
              <a:ea typeface="나눔바른고딕 Light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56380-A601-4459-86E0-22423D55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18436"/>
            <a:ext cx="10840657" cy="492287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현재 학습에 이용한 데이터는 실내에서 흰 종이 위에 놓고 찍은 토마토 데이터로</a:t>
            </a: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실제 수확로봇이 현장에 투입되었을 때</a:t>
            </a: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사용될 장소</a:t>
            </a: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하우스</a:t>
            </a: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등</a:t>
            </a: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)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및 조명을 배경으로 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하는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데이터는 없음</a:t>
            </a:r>
            <a:endParaRPr lang="en-US" altLang="ko-KR" sz="3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Ripen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과 </a:t>
            </a: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Unripen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은 학습시켰으나</a:t>
            </a: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익었음의 판단이 애매한 중간 단계의 토마토 데이터가 없음</a:t>
            </a:r>
            <a:endParaRPr lang="en-US" altLang="ko-KR" sz="3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만약 사진 한 장에 </a:t>
            </a:r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ripen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과 </a:t>
            </a:r>
            <a:r>
              <a:rPr lang="en-US" altLang="ko-KR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unripen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상태의 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토마토가 동시에 존재한다면 판단이 </a:t>
            </a:r>
            <a:r>
              <a:rPr lang="ko-KR" altLang="en-US" sz="3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어려워짐</a:t>
            </a:r>
            <a:endParaRPr lang="en-US" altLang="ko-KR" sz="3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71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419908"/>
            <a:ext cx="7221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로보틱스의</a:t>
            </a:r>
            <a:r>
              <a:rPr lang="ko-KR" altLang="en-US" sz="32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향후 일정</a:t>
            </a:r>
            <a:endParaRPr lang="en-US" altLang="ko-KR" sz="32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B27394-BA6B-4FFB-BBD1-EFCB3F183D28}"/>
              </a:ext>
            </a:extLst>
          </p:cNvPr>
          <p:cNvGrpSpPr/>
          <p:nvPr/>
        </p:nvGrpSpPr>
        <p:grpSpPr>
          <a:xfrm>
            <a:off x="1163457" y="2839586"/>
            <a:ext cx="9865083" cy="2265729"/>
            <a:chOff x="587195" y="2552693"/>
            <a:chExt cx="9865083" cy="226572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A86DFF0-BF7C-459F-AEF6-74528649F930}"/>
                </a:ext>
              </a:extLst>
            </p:cNvPr>
            <p:cNvGrpSpPr/>
            <p:nvPr/>
          </p:nvGrpSpPr>
          <p:grpSpPr>
            <a:xfrm>
              <a:off x="587195" y="2552694"/>
              <a:ext cx="7964846" cy="2265728"/>
              <a:chOff x="587195" y="2552694"/>
              <a:chExt cx="7964846" cy="2265728"/>
            </a:xfrm>
          </p:grpSpPr>
          <p:sp>
            <p:nvSpPr>
              <p:cNvPr id="6" name="막힌 원호 5">
                <a:extLst>
                  <a:ext uri="{FF2B5EF4-FFF2-40B4-BE49-F238E27FC236}">
                    <a16:creationId xmlns:a16="http://schemas.microsoft.com/office/drawing/2014/main" id="{44EE17F4-7FCD-403D-BB43-2869BD0A89AF}"/>
                  </a:ext>
                </a:extLst>
              </p:cNvPr>
              <p:cNvSpPr/>
              <p:nvPr/>
            </p:nvSpPr>
            <p:spPr>
              <a:xfrm>
                <a:off x="587195" y="2552699"/>
                <a:ext cx="2265723" cy="2265723"/>
              </a:xfrm>
              <a:prstGeom prst="blockArc">
                <a:avLst>
                  <a:gd name="adj1" fmla="val 10800000"/>
                  <a:gd name="adj2" fmla="val 107956"/>
                  <a:gd name="adj3" fmla="val 16118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막힌 원호 6">
                <a:extLst>
                  <a:ext uri="{FF2B5EF4-FFF2-40B4-BE49-F238E27FC236}">
                    <a16:creationId xmlns:a16="http://schemas.microsoft.com/office/drawing/2014/main" id="{2F100F45-5214-4679-9E5C-3C54B2177444}"/>
                  </a:ext>
                </a:extLst>
              </p:cNvPr>
              <p:cNvSpPr/>
              <p:nvPr/>
            </p:nvSpPr>
            <p:spPr>
              <a:xfrm>
                <a:off x="4387669" y="2552694"/>
                <a:ext cx="2265723" cy="2265723"/>
              </a:xfrm>
              <a:prstGeom prst="blockArc">
                <a:avLst>
                  <a:gd name="adj1" fmla="val 10800000"/>
                  <a:gd name="adj2" fmla="val 107956"/>
                  <a:gd name="adj3" fmla="val 16118"/>
                </a:avLst>
              </a:prstGeom>
              <a:gradFill>
                <a:gsLst>
                  <a:gs pos="0">
                    <a:srgbClr val="A4AECC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막힌 원호 7">
                <a:extLst>
                  <a:ext uri="{FF2B5EF4-FFF2-40B4-BE49-F238E27FC236}">
                    <a16:creationId xmlns:a16="http://schemas.microsoft.com/office/drawing/2014/main" id="{4620ACCB-2C1B-480F-8AA7-07DEF7E82A45}"/>
                  </a:ext>
                </a:extLst>
              </p:cNvPr>
              <p:cNvSpPr/>
              <p:nvPr/>
            </p:nvSpPr>
            <p:spPr>
              <a:xfrm flipV="1">
                <a:off x="6286318" y="2552694"/>
                <a:ext cx="2265723" cy="2265723"/>
              </a:xfrm>
              <a:prstGeom prst="blockArc">
                <a:avLst>
                  <a:gd name="adj1" fmla="val 10800000"/>
                  <a:gd name="adj2" fmla="val 107956"/>
                  <a:gd name="adj3" fmla="val 16118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막힌 원호 8">
                <a:extLst>
                  <a:ext uri="{FF2B5EF4-FFF2-40B4-BE49-F238E27FC236}">
                    <a16:creationId xmlns:a16="http://schemas.microsoft.com/office/drawing/2014/main" id="{5F339278-7E03-41E1-93E4-E9653EF8FC02}"/>
                  </a:ext>
                </a:extLst>
              </p:cNvPr>
              <p:cNvSpPr/>
              <p:nvPr/>
            </p:nvSpPr>
            <p:spPr>
              <a:xfrm flipV="1">
                <a:off x="2487432" y="2552699"/>
                <a:ext cx="2265723" cy="2265723"/>
              </a:xfrm>
              <a:prstGeom prst="blockArc">
                <a:avLst>
                  <a:gd name="adj1" fmla="val 10800000"/>
                  <a:gd name="adj2" fmla="val 107956"/>
                  <a:gd name="adj3" fmla="val 16118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74573813-22EA-4020-8928-171612D313BD}"/>
                </a:ext>
              </a:extLst>
            </p:cNvPr>
            <p:cNvSpPr/>
            <p:nvPr/>
          </p:nvSpPr>
          <p:spPr>
            <a:xfrm>
              <a:off x="8186555" y="2552693"/>
              <a:ext cx="2265723" cy="2265723"/>
            </a:xfrm>
            <a:prstGeom prst="blockArc">
              <a:avLst>
                <a:gd name="adj1" fmla="val 10800000"/>
                <a:gd name="adj2" fmla="val 107956"/>
                <a:gd name="adj3" fmla="val 16118"/>
              </a:avLst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ABB6D13-F941-4E02-9886-FE1E9919A7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/>
        </p:blipFill>
        <p:spPr>
          <a:xfrm>
            <a:off x="3703843" y="3457807"/>
            <a:ext cx="843778" cy="712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4E10E5-D8E2-45B5-9EB2-E71B4145C4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97"/>
          <a:stretch/>
        </p:blipFill>
        <p:spPr>
          <a:xfrm>
            <a:off x="5745696" y="3557498"/>
            <a:ext cx="700605" cy="6123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A14A33-6DA1-4C13-9FEB-78B2EEE4DF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35"/>
          <a:stretch/>
        </p:blipFill>
        <p:spPr>
          <a:xfrm>
            <a:off x="2005879" y="3557498"/>
            <a:ext cx="586690" cy="5131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519333-CA05-44F3-B6C4-9ADC0BACEA2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889"/>
          <a:stretch/>
        </p:blipFill>
        <p:spPr>
          <a:xfrm>
            <a:off x="7645933" y="3567090"/>
            <a:ext cx="699979" cy="6027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64C0CA-6455-4CE9-8290-29C0DB56102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9546170" y="3526300"/>
            <a:ext cx="699979" cy="5755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BA20E32-AE08-4CEE-A18E-E730E8133C7E}"/>
              </a:ext>
            </a:extLst>
          </p:cNvPr>
          <p:cNvCxnSpPr/>
          <p:nvPr/>
        </p:nvCxnSpPr>
        <p:spPr>
          <a:xfrm>
            <a:off x="1901030" y="4772025"/>
            <a:ext cx="790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B14C264-8E51-4A5B-87E4-CCE15CA83CBF}"/>
              </a:ext>
            </a:extLst>
          </p:cNvPr>
          <p:cNvCxnSpPr/>
          <p:nvPr/>
        </p:nvCxnSpPr>
        <p:spPr>
          <a:xfrm>
            <a:off x="5717121" y="4781550"/>
            <a:ext cx="790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75EB6E2-D69A-4B4B-B527-6B6583E55936}"/>
              </a:ext>
            </a:extLst>
          </p:cNvPr>
          <p:cNvCxnSpPr/>
          <p:nvPr/>
        </p:nvCxnSpPr>
        <p:spPr>
          <a:xfrm>
            <a:off x="9546170" y="4781550"/>
            <a:ext cx="790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711798E-86BF-404A-91EE-726F1609A26E}"/>
              </a:ext>
            </a:extLst>
          </p:cNvPr>
          <p:cNvCxnSpPr/>
          <p:nvPr/>
        </p:nvCxnSpPr>
        <p:spPr>
          <a:xfrm>
            <a:off x="3801267" y="2944746"/>
            <a:ext cx="790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EFBC392-A5FC-40DA-AEEE-37F436D70890}"/>
              </a:ext>
            </a:extLst>
          </p:cNvPr>
          <p:cNvSpPr txBox="1"/>
          <p:nvPr/>
        </p:nvSpPr>
        <p:spPr>
          <a:xfrm>
            <a:off x="1234279" y="4986239"/>
            <a:ext cx="2124075" cy="100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월</a:t>
            </a:r>
            <a:endParaRPr lang="en-US" altLang="ko-KR" sz="17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연구주제 선정 및 사회적 요구 파악</a:t>
            </a:r>
            <a:endParaRPr lang="en-US" altLang="ko-KR" sz="17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76560B-F954-4238-96E5-743C9FFB80C7}"/>
              </a:ext>
            </a:extLst>
          </p:cNvPr>
          <p:cNvSpPr txBox="1"/>
          <p:nvPr/>
        </p:nvSpPr>
        <p:spPr>
          <a:xfrm>
            <a:off x="5050370" y="4986239"/>
            <a:ext cx="2124075" cy="100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월</a:t>
            </a:r>
            <a:endParaRPr lang="en-US" altLang="ko-KR" sz="17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 학습 및 딥러닝 모델 최적화</a:t>
            </a:r>
            <a:endParaRPr lang="en-US" altLang="ko-KR" sz="17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53283-6D59-4BBA-AC60-050DD2725C58}"/>
              </a:ext>
            </a:extLst>
          </p:cNvPr>
          <p:cNvSpPr txBox="1"/>
          <p:nvPr/>
        </p:nvSpPr>
        <p:spPr>
          <a:xfrm>
            <a:off x="8879419" y="4986239"/>
            <a:ext cx="2300771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2019</a:t>
            </a: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학년도 </a:t>
            </a:r>
            <a:r>
              <a:rPr lang="en-US" altLang="ko-KR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학기</a:t>
            </a:r>
            <a:endParaRPr lang="en-US" altLang="ko-KR" sz="17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세부적으로 데이터 확보 및 완성도 개선</a:t>
            </a:r>
            <a:endParaRPr lang="en-US" altLang="ko-KR" sz="17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D7156-A8A2-4D52-A3B2-9E0D36FEAA63}"/>
              </a:ext>
            </a:extLst>
          </p:cNvPr>
          <p:cNvSpPr txBox="1"/>
          <p:nvPr/>
        </p:nvSpPr>
        <p:spPr>
          <a:xfrm>
            <a:off x="3033941" y="1435502"/>
            <a:ext cx="2395897" cy="134806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월</a:t>
            </a:r>
            <a:endParaRPr lang="en-US" altLang="ko-KR" sz="17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데이터 확보 및 학습</a:t>
            </a:r>
            <a:endParaRPr lang="en-US" altLang="ko-KR" sz="17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창업동아리 캠프 참석 및 하드웨어 구조 설계</a:t>
            </a:r>
            <a:endParaRPr lang="en-US" altLang="ko-KR" sz="17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1AC4A40-725E-4E88-B2EE-7B2E30EDE656}"/>
              </a:ext>
            </a:extLst>
          </p:cNvPr>
          <p:cNvCxnSpPr/>
          <p:nvPr/>
        </p:nvCxnSpPr>
        <p:spPr>
          <a:xfrm>
            <a:off x="7587065" y="2944746"/>
            <a:ext cx="790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B8B04EF-4034-4A01-959B-4439A20A96DF}"/>
              </a:ext>
            </a:extLst>
          </p:cNvPr>
          <p:cNvSpPr txBox="1"/>
          <p:nvPr/>
        </p:nvSpPr>
        <p:spPr>
          <a:xfrm>
            <a:off x="6876301" y="1407221"/>
            <a:ext cx="2252002" cy="134806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월</a:t>
            </a:r>
            <a:endParaRPr lang="en-US" altLang="ko-KR" sz="17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한국정보기술학회 대학생논문경진대회 논문 투고 및 참가</a:t>
            </a:r>
            <a:endParaRPr lang="en-US" altLang="ko-KR" sz="17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5D9E6A2-995B-479B-9CA9-D6904FD9718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 rot="5400000">
            <a:off x="2667000" y="-2666998"/>
            <a:ext cx="6857998" cy="12192002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A4ED7D-46FE-48CB-A00A-BED1DFC11AD1}"/>
              </a:ext>
            </a:extLst>
          </p:cNvPr>
          <p:cNvSpPr txBox="1"/>
          <p:nvPr/>
        </p:nvSpPr>
        <p:spPr>
          <a:xfrm>
            <a:off x="3651324" y="3136615"/>
            <a:ext cx="488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  <a:endParaRPr lang="en-US" altLang="ko-KR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54039D-2BD5-486B-8D19-DB3BBD54C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3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85314" y="495323"/>
            <a:ext cx="7221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 dirty="0" err="1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제작배경</a:t>
            </a:r>
            <a:endParaRPr lang="ko-KR" altLang="en-US" sz="3200" b="1" dirty="0">
              <a:ln w="9525"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/>
              <a:ea typeface="나눔바른고딕 Ligh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98207" y="2087203"/>
            <a:ext cx="5879184" cy="678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ko-KR" altLang="en-US" sz="1700" b="1" dirty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정부의 재정지원이 매 년 증가하는 것은 국가적으로도 </a:t>
            </a:r>
            <a:r>
              <a:rPr lang="ko-KR" altLang="en-US" sz="1700" b="1" dirty="0" err="1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스마트팜</a:t>
            </a:r>
            <a:r>
              <a:rPr lang="ko-KR" altLang="en-US" sz="1700" b="1" dirty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지원사업을 활성화 하겠다는 의지로 볼 수 있음</a:t>
            </a:r>
            <a:r>
              <a:rPr lang="en-US" altLang="ko-KR" sz="1700" b="1" dirty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98207" y="3113781"/>
            <a:ext cx="5175504" cy="678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ko-KR" altLang="en-US" sz="1700" b="1" dirty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농촌의 고령화가 갈수록 심해지고 있고 그에 따라 농업생산성이 저하되고 있는 것이 </a:t>
            </a:r>
            <a:r>
              <a:rPr lang="ko-KR" altLang="en-US" sz="1700" b="1" dirty="0" err="1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현재상황임</a:t>
            </a:r>
            <a:endParaRPr lang="en-US" altLang="ko-KR" sz="1700" b="1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98207" y="4159213"/>
            <a:ext cx="5175504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ko-KR" altLang="en-US" sz="1700" b="1" dirty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고령의 농업종사자가 일하기 힘든 환경에서 로봇은 </a:t>
            </a:r>
            <a:r>
              <a:rPr lang="ko-KR" altLang="en-US" sz="1700" b="1" dirty="0" err="1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스마트팜에서</a:t>
            </a:r>
            <a:r>
              <a:rPr lang="ko-KR" altLang="en-US" sz="1700" b="1" dirty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자동화시스템의 중심이 되어 농업생산량을 증가시킬 수 있음</a:t>
            </a:r>
            <a:endParaRPr lang="en-US" altLang="ko-KR" sz="1700" b="1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601740" y="2058438"/>
            <a:ext cx="826170" cy="704636"/>
            <a:chOff x="5809133" y="2378955"/>
            <a:chExt cx="826170" cy="704636"/>
          </a:xfrm>
        </p:grpSpPr>
        <p:grpSp>
          <p:nvGrpSpPr>
            <p:cNvPr id="60" name="그룹 59"/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5809133" y="2545336"/>
              <a:ext cx="8261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0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01</a:t>
              </a:r>
              <a:endParaRPr lang="en-US" altLang="ko-KR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601740" y="3103870"/>
            <a:ext cx="826170" cy="704636"/>
            <a:chOff x="5809133" y="3424387"/>
            <a:chExt cx="826170" cy="704636"/>
          </a:xfrm>
        </p:grpSpPr>
        <p:grpSp>
          <p:nvGrpSpPr>
            <p:cNvPr id="61" name="그룹 60"/>
            <p:cNvGrpSpPr/>
            <p:nvPr/>
          </p:nvGrpSpPr>
          <p:grpSpPr>
            <a:xfrm>
              <a:off x="5869900" y="3424387"/>
              <a:ext cx="704636" cy="704636"/>
              <a:chOff x="5869900" y="2407536"/>
              <a:chExt cx="704636" cy="704636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77A7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77A7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809133" y="3590768"/>
              <a:ext cx="826170" cy="388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0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02</a:t>
              </a:r>
              <a:endParaRPr lang="en-US" altLang="ko-KR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5601740" y="4149302"/>
            <a:ext cx="826170" cy="704636"/>
            <a:chOff x="5809133" y="4469819"/>
            <a:chExt cx="826170" cy="704636"/>
          </a:xfrm>
        </p:grpSpPr>
        <p:grpSp>
          <p:nvGrpSpPr>
            <p:cNvPr id="64" name="그룹 63"/>
            <p:cNvGrpSpPr/>
            <p:nvPr/>
          </p:nvGrpSpPr>
          <p:grpSpPr>
            <a:xfrm>
              <a:off x="5869900" y="4469819"/>
              <a:ext cx="704636" cy="704636"/>
              <a:chOff x="5869900" y="2407536"/>
              <a:chExt cx="704636" cy="704636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798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7985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809133" y="4624786"/>
              <a:ext cx="8261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0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03</a:t>
              </a:r>
              <a:endParaRPr lang="en-US" altLang="ko-KR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74208" y="1366887"/>
            <a:ext cx="4567094" cy="4426393"/>
            <a:chOff x="730770" y="1653702"/>
            <a:chExt cx="4013225" cy="3941615"/>
          </a:xfrm>
        </p:grpSpPr>
        <p:grpSp>
          <p:nvGrpSpPr>
            <p:cNvPr id="35" name="그룹 34"/>
            <p:cNvGrpSpPr/>
            <p:nvPr/>
          </p:nvGrpSpPr>
          <p:grpSpPr>
            <a:xfrm>
              <a:off x="928964" y="1653702"/>
              <a:ext cx="3808136" cy="3941615"/>
              <a:chOff x="928964" y="1526702"/>
              <a:chExt cx="3808136" cy="3941615"/>
            </a:xfrm>
          </p:grpSpPr>
          <p:sp>
            <p:nvSpPr>
              <p:cNvPr id="34" name="육각형 33"/>
              <p:cNvSpPr/>
              <p:nvPr/>
            </p:nvSpPr>
            <p:spPr>
              <a:xfrm rot="5400000">
                <a:off x="1145158" y="2148641"/>
                <a:ext cx="3565577" cy="3073775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육각형 30"/>
              <p:cNvSpPr/>
              <p:nvPr/>
            </p:nvSpPr>
            <p:spPr>
              <a:xfrm rot="5400000">
                <a:off x="1831566" y="1665500"/>
                <a:ext cx="2012565" cy="173497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육각형 31"/>
              <p:cNvSpPr/>
              <p:nvPr/>
            </p:nvSpPr>
            <p:spPr>
              <a:xfrm rot="5400000">
                <a:off x="790166" y="3507000"/>
                <a:ext cx="2012565" cy="173497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7A7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육각형 32"/>
              <p:cNvSpPr/>
              <p:nvPr/>
            </p:nvSpPr>
            <p:spPr>
              <a:xfrm rot="5400000">
                <a:off x="2863332" y="3507000"/>
                <a:ext cx="2012565" cy="173497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98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982313" y="2026442"/>
              <a:ext cx="1739005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30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01</a:t>
              </a:r>
            </a:p>
            <a:p>
              <a:pPr algn="ctr">
                <a:defRPr lang="ko-KR" altLang="en-US"/>
              </a:pPr>
              <a:r>
                <a:rPr lang="ko-KR" altLang="en-US" sz="20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정부의 재정지원증가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0770" y="3750213"/>
              <a:ext cx="2149925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30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02</a:t>
              </a:r>
            </a:p>
            <a:p>
              <a:pPr algn="ctr">
                <a:defRPr lang="ko-KR" altLang="en-US"/>
              </a:pPr>
              <a:r>
                <a:rPr lang="ko-KR" altLang="en-US" sz="2000" b="1" dirty="0" err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농업종사자</a:t>
              </a:r>
              <a:r>
                <a:rPr lang="ko-KR" altLang="en-US" sz="20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 고령화에 따른 </a:t>
              </a:r>
              <a:r>
                <a:rPr lang="ko-KR" altLang="en-US" sz="2000" b="1" dirty="0" err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사회적요구</a:t>
              </a:r>
              <a:endParaRPr lang="ko-KR" altLang="en-US" sz="20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04990" y="3887459"/>
              <a:ext cx="1739005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30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03</a:t>
              </a:r>
            </a:p>
            <a:p>
              <a:pPr algn="ctr">
                <a:defRPr lang="ko-KR" altLang="en-US"/>
              </a:pPr>
              <a:r>
                <a:rPr lang="ko-KR" altLang="en-US" sz="2000" b="1" dirty="0" err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농업생산량</a:t>
              </a:r>
              <a:r>
                <a:rPr lang="ko-KR" altLang="en-US" sz="20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 증대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0" b="100000" l="4638" r="935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5" t="-10397" r="2395" b="-10397"/>
          <a:stretch/>
        </p:blipFill>
        <p:spPr>
          <a:xfrm rot="1621298">
            <a:off x="7126874" y="3765716"/>
            <a:ext cx="4320000" cy="29895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0" b="100000" l="4638" r="935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5" t="-10397" r="2395" b="-10397"/>
          <a:stretch/>
        </p:blipFill>
        <p:spPr>
          <a:xfrm rot="1621298">
            <a:off x="3935999" y="3765716"/>
            <a:ext cx="4320000" cy="29895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0" b="100000" l="4638" r="935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5" t="-10397" r="2395" b="-10397"/>
          <a:stretch/>
        </p:blipFill>
        <p:spPr>
          <a:xfrm rot="1621298">
            <a:off x="821482" y="3765716"/>
            <a:ext cx="4320000" cy="29895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57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628" y="2112886"/>
            <a:ext cx="1604239" cy="166932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796726" y="2121753"/>
            <a:ext cx="1640264" cy="162450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683557" y="2445107"/>
            <a:ext cx="1857128" cy="1301322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53" y="1716697"/>
            <a:ext cx="2602847" cy="3950935"/>
          </a:xfrm>
          <a:prstGeom prst="rect">
            <a:avLst/>
          </a:prstGeom>
        </p:spPr>
      </p:pic>
      <p:sp>
        <p:nvSpPr>
          <p:cNvPr id="44" name="포인트가 16개인 별 43"/>
          <p:cNvSpPr/>
          <p:nvPr/>
        </p:nvSpPr>
        <p:spPr>
          <a:xfrm>
            <a:off x="8228625" y="1935888"/>
            <a:ext cx="2679931" cy="2006218"/>
          </a:xfrm>
          <a:prstGeom prst="star16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800" b="1" dirty="0">
                <a:solidFill>
                  <a:schemeClr val="tx1"/>
                </a:solidFill>
              </a:rPr>
              <a:t>ripen</a:t>
            </a:r>
            <a:endParaRPr lang="ko-KR" altLang="en-US" sz="38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3658" y="406063"/>
            <a:ext cx="8204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레일을 통해 이동하는 과수원 수확 로봇</a:t>
            </a:r>
          </a:p>
        </p:txBody>
      </p:sp>
      <p:sp>
        <p:nvSpPr>
          <p:cNvPr id="13" name="포인트가 16개인 별 12"/>
          <p:cNvSpPr/>
          <p:nvPr/>
        </p:nvSpPr>
        <p:spPr>
          <a:xfrm>
            <a:off x="8228625" y="1944437"/>
            <a:ext cx="2679931" cy="2006218"/>
          </a:xfrm>
          <a:prstGeom prst="star16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800" b="1" dirty="0">
                <a:solidFill>
                  <a:schemeClr val="tx1"/>
                </a:solidFill>
              </a:rPr>
              <a:t>ripen</a:t>
            </a:r>
            <a:endParaRPr lang="ko-KR" alt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7468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1 0.00024 L 0.23503 0.003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0" b="100000" l="4638" r="935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5" t="-10397" r="2395" b="-10397"/>
          <a:stretch/>
        </p:blipFill>
        <p:spPr>
          <a:xfrm rot="1621298">
            <a:off x="7126874" y="3765716"/>
            <a:ext cx="4320000" cy="29895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0" b="100000" l="4638" r="935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5" t="-10397" r="2395" b="-10397"/>
          <a:stretch/>
        </p:blipFill>
        <p:spPr>
          <a:xfrm rot="1621298">
            <a:off x="3935999" y="3765716"/>
            <a:ext cx="4320000" cy="29895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993658" y="406063"/>
            <a:ext cx="8204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레일을 통해 이동하는 과수원 수확 로봇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0" b="100000" l="4638" r="935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5" t="-10397" r="2395" b="-10397"/>
          <a:stretch/>
        </p:blipFill>
        <p:spPr>
          <a:xfrm rot="1621298">
            <a:off x="821482" y="3765716"/>
            <a:ext cx="4320000" cy="2989536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796726" y="2121753"/>
            <a:ext cx="1640264" cy="162450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683557" y="2445107"/>
            <a:ext cx="1857128" cy="1301322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53" y="1716697"/>
            <a:ext cx="2602847" cy="39509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078" y="2140930"/>
            <a:ext cx="1869472" cy="1613231"/>
          </a:xfrm>
          <a:prstGeom prst="rect">
            <a:avLst/>
          </a:prstGeom>
        </p:spPr>
      </p:pic>
      <p:sp>
        <p:nvSpPr>
          <p:cNvPr id="44" name="포인트가 16개인 별 43"/>
          <p:cNvSpPr/>
          <p:nvPr/>
        </p:nvSpPr>
        <p:spPr>
          <a:xfrm>
            <a:off x="8145078" y="1904216"/>
            <a:ext cx="2988730" cy="2029165"/>
          </a:xfrm>
          <a:prstGeom prst="star16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unripen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30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1 0.00024 L 0.23503 0.003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420087" y="363346"/>
            <a:ext cx="9109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TensorFlow</a:t>
            </a:r>
            <a:endParaRPr lang="ko-KR" altLang="en-US" sz="3200" b="1" dirty="0">
              <a:ln w="9525"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/>
              <a:ea typeface="나눔바른고딕 Light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E3FBC56-7488-4110-BA03-98F2A2259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0"/>
            <a:ext cx="11107994" cy="4351337"/>
          </a:xfrm>
        </p:spPr>
        <p:txBody>
          <a:bodyPr/>
          <a:lstStyle/>
          <a:p>
            <a:r>
              <a:rPr lang="ko-KR" altLang="en-US" dirty="0"/>
              <a:t>구글 브레인 팀에서 개발한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프레임워크이며</a:t>
            </a:r>
            <a:r>
              <a:rPr lang="ko-KR" altLang="en-US" dirty="0"/>
              <a:t> 오픈소스 라이브러리이다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프레임워크 안에 데이터 획득</a:t>
            </a:r>
            <a:r>
              <a:rPr lang="en-US" altLang="ko-KR" dirty="0"/>
              <a:t>, </a:t>
            </a:r>
            <a:r>
              <a:rPr lang="ko-KR" altLang="en-US" dirty="0"/>
              <a:t>모델학습</a:t>
            </a:r>
            <a:r>
              <a:rPr lang="en-US" altLang="ko-KR" dirty="0"/>
              <a:t>, </a:t>
            </a:r>
            <a:r>
              <a:rPr lang="ko-KR" altLang="en-US" dirty="0"/>
              <a:t>예측</a:t>
            </a:r>
            <a:r>
              <a:rPr lang="en-US" altLang="ko-KR" dirty="0"/>
              <a:t>, </a:t>
            </a:r>
            <a:r>
              <a:rPr lang="ko-KR" altLang="en-US" dirty="0"/>
              <a:t>정제 등과 같은 과정을 쉽게 할 수 있기 때문에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구현하는 과정이 어렵지 않다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텐서플로우를</a:t>
            </a:r>
            <a:r>
              <a:rPr lang="ko-KR" altLang="en-US" dirty="0"/>
              <a:t> 이용하여 </a:t>
            </a:r>
            <a:r>
              <a:rPr lang="en-US" altLang="ko-KR" dirty="0"/>
              <a:t>CIFAR-10 </a:t>
            </a:r>
            <a:r>
              <a:rPr lang="ko-KR" altLang="en-US" dirty="0"/>
              <a:t>이미지 분류</a:t>
            </a:r>
            <a:r>
              <a:rPr lang="en-US" altLang="ko-KR" dirty="0"/>
              <a:t>(</a:t>
            </a:r>
            <a:r>
              <a:rPr lang="en-US" altLang="ko-KR" sz="2400" dirty="0"/>
              <a:t>Image Classification</a:t>
            </a:r>
            <a:r>
              <a:rPr lang="en-US" altLang="ko-KR" dirty="0"/>
              <a:t>)</a:t>
            </a:r>
            <a:r>
              <a:rPr lang="ko-KR" altLang="en-US" dirty="0"/>
              <a:t>를 위한 </a:t>
            </a:r>
            <a:r>
              <a:rPr lang="en-US" altLang="ko-KR" dirty="0"/>
              <a:t>CNN</a:t>
            </a:r>
            <a:r>
              <a:rPr lang="ko-KR" altLang="en-US" dirty="0"/>
              <a:t>을 구현한다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670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420087" y="363346"/>
            <a:ext cx="9109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CNN(Convolutional Neutral Network) </a:t>
            </a:r>
            <a:r>
              <a:rPr lang="ko-KR" altLang="en-US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원리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83D839-E095-4010-9DA0-CC96638AF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361" y="1178353"/>
            <a:ext cx="5663134" cy="530729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+mj-ea"/>
                <a:ea typeface="+mj-ea"/>
              </a:rPr>
              <a:t>Input</a:t>
            </a:r>
            <a:r>
              <a:rPr lang="ko-KR" altLang="en-US" sz="2000" b="1" dirty="0">
                <a:latin typeface="+mj-ea"/>
                <a:ea typeface="+mj-ea"/>
              </a:rPr>
              <a:t>으로 이미지가 투입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+mj-ea"/>
                <a:ea typeface="+mj-ea"/>
              </a:rPr>
              <a:t>Input </a:t>
            </a:r>
            <a:r>
              <a:rPr lang="ko-KR" altLang="en-US" sz="2000" b="1" dirty="0">
                <a:latin typeface="+mj-ea"/>
                <a:ea typeface="+mj-ea"/>
              </a:rPr>
              <a:t>이미지 중에서 특징을 추출</a:t>
            </a:r>
            <a:r>
              <a:rPr lang="en-US" altLang="ko-KR" sz="2000" b="1" dirty="0">
                <a:latin typeface="+mj-ea"/>
                <a:ea typeface="+mj-ea"/>
              </a:rPr>
              <a:t>(feature extraction)</a:t>
            </a:r>
            <a:r>
              <a:rPr lang="ko-KR" altLang="en-US" sz="2000" b="1" dirty="0">
                <a:latin typeface="+mj-ea"/>
                <a:ea typeface="+mj-ea"/>
              </a:rPr>
              <a:t>하는 작업을 하게 됨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>
                <a:latin typeface="+mj-ea"/>
                <a:ea typeface="+mj-ea"/>
              </a:rPr>
              <a:t>노드의 개수에 비례하여 이미지 특징을 추출하는 작업의 정밀도가 높아질 수도 있음 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ko-KR" altLang="en-US" sz="2000" b="1" dirty="0">
                <a:latin typeface="+mj-ea"/>
                <a:ea typeface="+mj-ea"/>
              </a:rPr>
              <a:t>단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latin typeface="+mj-ea"/>
                <a:ea typeface="+mj-ea"/>
              </a:rPr>
              <a:t>계산량</a:t>
            </a:r>
            <a:r>
              <a:rPr lang="ko-KR" altLang="en-US" sz="2000" b="1" dirty="0">
                <a:latin typeface="+mj-ea"/>
                <a:ea typeface="+mj-ea"/>
              </a:rPr>
              <a:t> 증가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>
                <a:latin typeface="+mj-ea"/>
                <a:ea typeface="+mj-ea"/>
              </a:rPr>
              <a:t>이미지의 픽셀을 계속 줄여가면서 알고리즘이 학습을 하게 되고 정확성이 증가할 수 있음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894FA8-140A-411F-AB0F-8E3FA320C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1" r="6475"/>
          <a:stretch/>
        </p:blipFill>
        <p:spPr>
          <a:xfrm>
            <a:off x="386500" y="1713809"/>
            <a:ext cx="6023728" cy="35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9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858101" y="366964"/>
            <a:ext cx="8558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CIFAR-10</a:t>
            </a:r>
            <a:r>
              <a:rPr lang="ko-KR" altLang="en-US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을 통해 </a:t>
            </a:r>
            <a:r>
              <a:rPr lang="en-US" altLang="ko-KR" sz="3200" b="1" dirty="0" err="1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Tensorflow</a:t>
            </a:r>
            <a:r>
              <a:rPr lang="en-US" altLang="ko-KR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 </a:t>
            </a:r>
            <a:r>
              <a:rPr lang="ko-KR" altLang="en-US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학습시키기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72" y="1763273"/>
            <a:ext cx="5934075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51978" y="1202278"/>
            <a:ext cx="77325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&lt;CIFAR-10 dataset&gt;</a:t>
            </a:r>
            <a:endParaRPr lang="ko-KR" altLang="en-US" sz="2700" b="1" dirty="0">
              <a:ln w="9525"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/>
              <a:ea typeface="나눔바른고딕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7548" y="1744419"/>
            <a:ext cx="486309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latin typeface="나눔바른고딕 Light"/>
                <a:ea typeface="나눔바른고딕 Light"/>
              </a:rPr>
              <a:t>대표적인 </a:t>
            </a:r>
            <a:r>
              <a:rPr lang="en-US" altLang="ko-KR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latin typeface="나눔바른고딕 Light"/>
                <a:ea typeface="나눔바른고딕 Light"/>
              </a:rPr>
              <a:t>CNN </a:t>
            </a:r>
            <a:r>
              <a:rPr lang="ko-KR" altLang="en-US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latin typeface="나눔바른고딕 Light"/>
                <a:ea typeface="나눔바른고딕 Light"/>
              </a:rPr>
              <a:t>예제인 </a:t>
            </a:r>
            <a:endParaRPr lang="en-US" altLang="ko-KR" sz="2700" b="1" dirty="0">
              <a:ln w="9525">
                <a:solidFill>
                  <a:schemeClr val="tx2">
                    <a:alpha val="30000"/>
                  </a:schemeClr>
                </a:solidFill>
              </a:ln>
              <a:latin typeface="나눔바른고딕 Light"/>
              <a:ea typeface="나눔바른고딕 Light"/>
            </a:endParaRPr>
          </a:p>
          <a:p>
            <a:pPr>
              <a:defRPr lang="ko-KR" altLang="en-US"/>
            </a:pPr>
            <a:r>
              <a:rPr lang="en-US" altLang="ko-KR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나눔바른고딕 Light"/>
                <a:ea typeface="나눔바른고딕 Light"/>
              </a:rPr>
              <a:t>‘ CIFAR-10 </a:t>
            </a:r>
            <a:r>
              <a:rPr lang="ko-KR" altLang="en-US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나눔바른고딕 Light"/>
                <a:ea typeface="나눔바른고딕 Light"/>
              </a:rPr>
              <a:t>이미지 분류 예제</a:t>
            </a:r>
            <a:r>
              <a:rPr lang="en-US" altLang="ko-KR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나눔바른고딕 Light"/>
                <a:ea typeface="나눔바른고딕 Light"/>
              </a:rPr>
              <a:t>’</a:t>
            </a:r>
          </a:p>
          <a:p>
            <a:pPr>
              <a:defRPr lang="ko-KR" altLang="en-US"/>
            </a:pPr>
            <a:r>
              <a:rPr lang="ko-KR" altLang="en-US" sz="2700" b="1" dirty="0" err="1">
                <a:ln w="9525">
                  <a:solidFill>
                    <a:schemeClr val="tx2">
                      <a:alpha val="30000"/>
                    </a:schemeClr>
                  </a:solidFill>
                </a:ln>
                <a:latin typeface="나눔바른고딕 Light"/>
                <a:ea typeface="나눔바른고딕 Light"/>
              </a:rPr>
              <a:t>를</a:t>
            </a:r>
            <a:r>
              <a:rPr lang="ko-KR" altLang="en-US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latin typeface="나눔바른고딕 Light"/>
                <a:ea typeface="나눔바른고딕 Light"/>
              </a:rPr>
              <a:t> 변형하였음 </a:t>
            </a:r>
            <a:endParaRPr lang="en-US" altLang="ko-KR" sz="2700" b="1" dirty="0">
              <a:ln w="9525">
                <a:solidFill>
                  <a:schemeClr val="tx2">
                    <a:alpha val="30000"/>
                  </a:schemeClr>
                </a:solidFill>
              </a:ln>
              <a:latin typeface="나눔바른고딕 Light"/>
              <a:ea typeface="나눔바른고딕 Light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8597245" y="3334485"/>
            <a:ext cx="1059569" cy="980387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76975" y="4538929"/>
            <a:ext cx="474054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latin typeface="나눔바른고딕 Light"/>
                <a:ea typeface="나눔바른고딕 Light"/>
              </a:rPr>
              <a:t>여기에 쓰인 학습이미지들을 </a:t>
            </a:r>
            <a:r>
              <a:rPr lang="en-US" altLang="ko-KR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나눔바른고딕 Light"/>
                <a:ea typeface="나눔바른고딕 Light"/>
              </a:rPr>
              <a:t>ripen,</a:t>
            </a:r>
            <a:r>
              <a:rPr lang="ko-KR" altLang="en-US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나눔바른고딕 Light"/>
                <a:ea typeface="나눔바른고딕 Light"/>
              </a:rPr>
              <a:t> </a:t>
            </a:r>
            <a:r>
              <a:rPr lang="en-US" altLang="ko-KR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나눔바른고딕 Light"/>
                <a:ea typeface="나눔바른고딕 Light"/>
              </a:rPr>
              <a:t>unripen </a:t>
            </a:r>
            <a:r>
              <a:rPr lang="ko-KR" altLang="en-US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나눔바른고딕 Light"/>
                <a:ea typeface="나눔바른고딕 Light"/>
              </a:rPr>
              <a:t>토마토 이미지</a:t>
            </a:r>
            <a:r>
              <a:rPr lang="ko-KR" altLang="en-US" sz="27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latin typeface="나눔바른고딕 Light"/>
                <a:ea typeface="나눔바른고딕 Light"/>
              </a:rPr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2064829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970092" y="342511"/>
            <a:ext cx="8251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 dirty="0" err="1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라즈베리파이</a:t>
            </a:r>
            <a:r>
              <a:rPr lang="ko-KR" altLang="en-US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 카메라로 촬영한 학습 데이터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66" y="3897674"/>
            <a:ext cx="3162779" cy="23720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97" y="3897674"/>
            <a:ext cx="3162779" cy="23720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97" y="1179533"/>
            <a:ext cx="3162779" cy="23720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66" y="1179533"/>
            <a:ext cx="3162779" cy="2372084"/>
          </a:xfrm>
          <a:prstGeom prst="rect">
            <a:avLst/>
          </a:prstGeom>
        </p:spPr>
      </p:pic>
      <p:sp>
        <p:nvSpPr>
          <p:cNvPr id="29" name="포인트가 16개인 별 28"/>
          <p:cNvSpPr/>
          <p:nvPr/>
        </p:nvSpPr>
        <p:spPr>
          <a:xfrm>
            <a:off x="8364328" y="2201150"/>
            <a:ext cx="3560579" cy="2700934"/>
          </a:xfrm>
          <a:prstGeom prst="star16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총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200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장 촬영</a:t>
            </a:r>
          </a:p>
        </p:txBody>
      </p:sp>
    </p:spTree>
    <p:extLst>
      <p:ext uri="{BB962C8B-B14F-4D97-AF65-F5344CB8AC3E}">
        <p14:creationId xmlns:p14="http://schemas.microsoft.com/office/powerpoint/2010/main" val="12021858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85315" y="351938"/>
            <a:ext cx="7221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Detection </a:t>
            </a:r>
            <a:r>
              <a:rPr lang="ko-KR" altLang="en-US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과정 </a:t>
            </a:r>
            <a:r>
              <a:rPr lang="en-US" altLang="ko-KR" sz="32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(32 * 32)</a:t>
            </a:r>
            <a:endParaRPr lang="ko-KR" altLang="en-US" sz="3200" b="1" dirty="0">
              <a:ln w="9525"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/>
              <a:ea typeface="나눔바른고딕 Light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6814" y="5403288"/>
            <a:ext cx="2535186" cy="17914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53FB347-0773-49E4-B61E-7B10067D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520" y="1847739"/>
            <a:ext cx="3537266" cy="31793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7" y="1134181"/>
            <a:ext cx="6776320" cy="50822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2257" y="1134181"/>
            <a:ext cx="3194135" cy="28814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814332" y="1134181"/>
            <a:ext cx="4135768" cy="3416261"/>
            <a:chOff x="4644525" y="9452"/>
            <a:chExt cx="4135768" cy="3416261"/>
          </a:xfrm>
        </p:grpSpPr>
        <p:sp>
          <p:nvSpPr>
            <p:cNvPr id="9" name="직사각형 8"/>
            <p:cNvSpPr/>
            <p:nvPr/>
          </p:nvSpPr>
          <p:spPr>
            <a:xfrm>
              <a:off x="4644525" y="9452"/>
              <a:ext cx="3194135" cy="288145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15942" y="2871715"/>
              <a:ext cx="8484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F0000"/>
                  </a:solidFill>
                </a:rPr>
                <a:t>32</a:t>
              </a:r>
              <a:endParaRPr lang="ko-KR" altLang="en-US"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31881" y="1292653"/>
              <a:ext cx="8484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F0000"/>
                  </a:solidFill>
                </a:rPr>
                <a:t>32</a:t>
              </a:r>
              <a:endParaRPr lang="ko-KR" altLang="en-US" sz="3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328518" y="1134181"/>
            <a:ext cx="3194135" cy="28814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50765" y="1134181"/>
            <a:ext cx="3194135" cy="28814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394442" y="1134181"/>
            <a:ext cx="3194135" cy="28814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49380" y="2009188"/>
            <a:ext cx="3194135" cy="28814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325277" y="2009188"/>
            <a:ext cx="3194135" cy="28814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950765" y="2009188"/>
            <a:ext cx="3194135" cy="28814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563075" y="2009188"/>
            <a:ext cx="3194135" cy="28814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757210" y="2009188"/>
            <a:ext cx="2066279" cy="453608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6769161" y="4352416"/>
            <a:ext cx="2054328" cy="499510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포인트가 16개인 별 39"/>
          <p:cNvSpPr/>
          <p:nvPr/>
        </p:nvSpPr>
        <p:spPr>
          <a:xfrm>
            <a:off x="3896242" y="2471167"/>
            <a:ext cx="2679931" cy="2006218"/>
          </a:xfrm>
          <a:prstGeom prst="star16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800" b="1" dirty="0">
                <a:solidFill>
                  <a:schemeClr val="tx1"/>
                </a:solidFill>
              </a:rPr>
              <a:t>Find !</a:t>
            </a:r>
            <a:endParaRPr lang="ko-KR" altLang="en-US" sz="3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0" grpId="0" animBg="1"/>
    </p:bldLst>
  </p:timing>
</p:sld>
</file>

<file path=ppt/theme/theme1.xml><?xml version="1.0" encoding="utf-8"?>
<a:theme xmlns:a="http://schemas.openxmlformats.org/drawingml/2006/main" name="HDOfficeLightV0">
  <a:themeElements>
    <a:clrScheme name="사용자 지정 2">
      <a:dk1>
        <a:sysClr val="windowText" lastClr="000000"/>
      </a:dk1>
      <a:lt1>
        <a:sysClr val="window" lastClr="FFFFFF"/>
      </a:lt1>
      <a:dk2>
        <a:srgbClr val="3A4966"/>
      </a:dk2>
      <a:lt2>
        <a:srgbClr val="EEECE1"/>
      </a:lt2>
      <a:accent1>
        <a:srgbClr val="3A4966"/>
      </a:accent1>
      <a:accent2>
        <a:srgbClr val="4E6294"/>
      </a:accent2>
      <a:accent3>
        <a:srgbClr val="6573A7"/>
      </a:accent3>
      <a:accent4>
        <a:srgbClr val="6B9FC7"/>
      </a:accent4>
      <a:accent5>
        <a:srgbClr val="4BACC6"/>
      </a:accent5>
      <a:accent6>
        <a:srgbClr val="8064A2"/>
      </a:accent6>
      <a:hlink>
        <a:srgbClr val="8064A2"/>
      </a:hlink>
      <a:folHlink>
        <a:srgbClr val="800080"/>
      </a:folHlink>
    </a:clrScheme>
    <a:fontScheme name="나눔바른고딕 light">
      <a:majorFont>
        <a:latin typeface="나눔바른고딕 Light"/>
        <a:ea typeface="나눔바른고딕 Light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415</Words>
  <Application>Microsoft Office PowerPoint</Application>
  <PresentationFormat>와이드스크린</PresentationFormat>
  <Paragraphs>73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나눔바른고딕 UltraLight</vt:lpstr>
      <vt:lpstr>Calibri Light</vt:lpstr>
      <vt:lpstr>Wingdings 2</vt:lpstr>
      <vt:lpstr>Calibri</vt:lpstr>
      <vt:lpstr>맑은 고딕</vt:lpstr>
      <vt:lpstr>나눔바른고딕 Light</vt:lpstr>
      <vt:lpstr>Symbol</vt:lpstr>
      <vt:lpstr>HDOfficeLightV0</vt:lpstr>
      <vt:lpstr>1_HDOfficeLightV0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Windows User</cp:lastModifiedBy>
  <cp:revision>97</cp:revision>
  <dcterms:created xsi:type="dcterms:W3CDTF">2017-07-21T02:51:28Z</dcterms:created>
  <dcterms:modified xsi:type="dcterms:W3CDTF">2019-05-21T09:02:10Z</dcterms:modified>
</cp:coreProperties>
</file>